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2" r:id="rId4"/>
    <p:sldId id="261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B74D-726B-452A-A947-BE07B56B46F7}" type="datetimeFigureOut">
              <a:rPr lang="th-TH" smtClean="0"/>
              <a:pPr/>
              <a:t>03/06/60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E69A-0A0E-44E6-8EC9-A8034E7263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ม้วนกระดาษแนวนอน 4"/>
          <p:cNvSpPr/>
          <p:nvPr/>
        </p:nvSpPr>
        <p:spPr>
          <a:xfrm>
            <a:off x="2214546" y="1000108"/>
            <a:ext cx="6000792" cy="1857388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cs typeface="+mj-cs"/>
              </a:rPr>
              <a:t>แนวทางการดำเนินงาน</a:t>
            </a:r>
          </a:p>
          <a:p>
            <a:pPr algn="ctr"/>
            <a:r>
              <a:rPr lang="th-TH" sz="4800" b="1" dirty="0" smtClean="0">
                <a:cs typeface="+mj-cs"/>
              </a:rPr>
              <a:t>การยกระดับผลสัมฤทธิ์  </a:t>
            </a:r>
            <a:r>
              <a:rPr lang="en-US" sz="4800" b="1" dirty="0" smtClean="0">
                <a:cs typeface="+mj-cs"/>
              </a:rPr>
              <a:t>NT</a:t>
            </a:r>
            <a:endParaRPr lang="th-TH" sz="4800" b="1" dirty="0">
              <a:cs typeface="+mj-cs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142976" y="3143248"/>
            <a:ext cx="3000396" cy="150019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ความสามารถ</a:t>
            </a:r>
          </a:p>
          <a:p>
            <a:pPr algn="ctr"/>
            <a:r>
              <a:rPr lang="th-TH" b="1" dirty="0" smtClean="0">
                <a:cs typeface="+mj-cs"/>
              </a:rPr>
              <a:t>ด้านภาษา</a:t>
            </a:r>
            <a:endParaRPr lang="th-TH" b="1" dirty="0">
              <a:cs typeface="+mj-cs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3357554" y="4572008"/>
            <a:ext cx="3000396" cy="150019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ความสามารถ</a:t>
            </a:r>
          </a:p>
          <a:p>
            <a:pPr algn="ctr"/>
            <a:r>
              <a:rPr lang="th-TH" b="1" dirty="0" smtClean="0">
                <a:cs typeface="+mj-cs"/>
              </a:rPr>
              <a:t>ด้านคำนวณ</a:t>
            </a:r>
            <a:endParaRPr lang="th-TH" b="1" dirty="0">
              <a:cs typeface="+mj-cs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5786446" y="3214686"/>
            <a:ext cx="3000396" cy="1500198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ความสามารถ</a:t>
            </a:r>
          </a:p>
          <a:p>
            <a:pPr algn="ctr"/>
            <a:r>
              <a:rPr lang="th-TH" b="1" dirty="0" smtClean="0">
                <a:cs typeface="+mj-cs"/>
              </a:rPr>
              <a:t>ด้านเหตุผล</a:t>
            </a:r>
            <a:endParaRPr lang="th-TH" b="1" dirty="0"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สี่เหลี่ยมมุมมน 10"/>
          <p:cNvSpPr/>
          <p:nvPr/>
        </p:nvSpPr>
        <p:spPr>
          <a:xfrm>
            <a:off x="1428728" y="1142984"/>
            <a:ext cx="5786478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400" b="1" dirty="0" smtClean="0">
                <a:cs typeface="+mj-cs"/>
              </a:rPr>
              <a:t>เน้นฝึกทักษะกระบวนการทางวิทยาศาสตร์</a:t>
            </a:r>
            <a:endParaRPr lang="th-TH" sz="3400" b="1" dirty="0">
              <a:cs typeface="+mj-cs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2071670" y="2357430"/>
            <a:ext cx="5429288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400" b="1" dirty="0" smtClean="0">
                <a:cs typeface="+mj-cs"/>
              </a:rPr>
              <a:t>เปิดโอกาสให้นักเรียนแสดงความคิดเห็น</a:t>
            </a:r>
            <a:endParaRPr lang="th-TH" sz="3400" b="1" dirty="0">
              <a:cs typeface="+mj-cs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2571736" y="3500438"/>
            <a:ext cx="5429288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400" b="1" dirty="0" smtClean="0">
                <a:cs typeface="+mj-cs"/>
              </a:rPr>
              <a:t>ฝึกให้นักเรียนออกมานำเสนอผลงาน</a:t>
            </a:r>
            <a:endParaRPr lang="th-TH" sz="3400" b="1" dirty="0">
              <a:cs typeface="+mj-cs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3000364" y="4714884"/>
            <a:ext cx="5429288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400" b="1" dirty="0" smtClean="0">
                <a:cs typeface="+mj-cs"/>
              </a:rPr>
              <a:t>ครูและนักเรียนร่วมกันสรุปบทเรียน</a:t>
            </a:r>
            <a:endParaRPr lang="th-TH" sz="3400" b="1" dirty="0">
              <a:cs typeface="+mj-cs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ibbon ขึ้น 4"/>
          <p:cNvSpPr/>
          <p:nvPr/>
        </p:nvSpPr>
        <p:spPr>
          <a:xfrm>
            <a:off x="2500298" y="571480"/>
            <a:ext cx="5572164" cy="928694"/>
          </a:xfrm>
          <a:prstGeom prst="ribbon2">
            <a:avLst>
              <a:gd name="adj1" fmla="val 16667"/>
              <a:gd name="adj2" fmla="val 70259"/>
            </a:avLst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200" b="1" dirty="0" smtClean="0">
                <a:cs typeface="+mj-cs"/>
              </a:rPr>
              <a:t>ความสามารถด้านภาษา</a:t>
            </a:r>
            <a:endParaRPr lang="th-TH" sz="4200" b="1" dirty="0">
              <a:cs typeface="+mj-cs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1142976" y="1857364"/>
            <a:ext cx="4143404" cy="714380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cs typeface="+mj-cs"/>
                <a:sym typeface="Wingdings 2"/>
              </a:rPr>
              <a:t></a:t>
            </a:r>
            <a:r>
              <a:rPr lang="th-TH" sz="3600" b="1" dirty="0" smtClean="0">
                <a:cs typeface="+mj-cs"/>
                <a:sym typeface="Wingdings 2"/>
              </a:rPr>
              <a:t>  </a:t>
            </a:r>
            <a:r>
              <a:rPr lang="th-TH" sz="3600" b="1" dirty="0" smtClean="0">
                <a:cs typeface="+mj-cs"/>
              </a:rPr>
              <a:t>ฝึกอ่าน ฝึกเขียนคำพื้นฐาน</a:t>
            </a:r>
            <a:endParaRPr lang="th-TH" sz="3600" b="1" dirty="0">
              <a:cs typeface="+mj-cs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786314" y="3000372"/>
            <a:ext cx="3929122" cy="1000132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600" b="1" dirty="0" smtClean="0">
                <a:cs typeface="+mj-cs"/>
              </a:rPr>
              <a:t>รู้ความหมายคำ </a:t>
            </a:r>
          </a:p>
          <a:p>
            <a:pPr algn="ctr"/>
            <a:r>
              <a:rPr lang="th-TH" sz="3600" b="1" dirty="0" smtClean="0">
                <a:cs typeface="+mj-cs"/>
              </a:rPr>
              <a:t>จากพจนานุกรม</a:t>
            </a:r>
            <a:endParaRPr lang="th-TH" sz="3600" b="1" dirty="0">
              <a:cs typeface="+mj-cs"/>
            </a:endParaRPr>
          </a:p>
        </p:txBody>
      </p:sp>
      <p:pic>
        <p:nvPicPr>
          <p:cNvPr id="15" name="รูปภาพ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86058"/>
            <a:ext cx="2371295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 descr="ผลการค้นหารูปภาพสำหรับ เปิดพจนานุกรมไท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429132"/>
            <a:ext cx="2794104" cy="1571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สี่เหลี่ยมมุมมน 11"/>
          <p:cNvSpPr/>
          <p:nvPr/>
        </p:nvSpPr>
        <p:spPr>
          <a:xfrm>
            <a:off x="1285852" y="928670"/>
            <a:ext cx="5429288" cy="714380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cs typeface="+mj-cs"/>
                <a:sym typeface="Wingdings 2"/>
              </a:rPr>
              <a:t></a:t>
            </a:r>
            <a:r>
              <a:rPr lang="th-TH" sz="3600" b="1" dirty="0" smtClean="0">
                <a:cs typeface="+mj-cs"/>
                <a:sym typeface="Wingdings 2"/>
              </a:rPr>
              <a:t>  </a:t>
            </a:r>
            <a:r>
              <a:rPr lang="th-TH" sz="3600" b="1" dirty="0" smtClean="0">
                <a:cs typeface="+mj-cs"/>
              </a:rPr>
              <a:t>แต่งประโยค เพื่อนำคำไปใช้ให้ถูกต้อง</a:t>
            </a:r>
            <a:endParaRPr lang="th-TH" sz="3600" b="1" dirty="0">
              <a:cs typeface="+mj-cs"/>
            </a:endParaRPr>
          </a:p>
        </p:txBody>
      </p:sp>
      <p:pic>
        <p:nvPicPr>
          <p:cNvPr id="19458" name="Picture 2" descr="ผลการค้นหารูปภาพสำหรับ แต่งประโยคภาษาไทย ป.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2419431" cy="3587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สี่เหลี่ยมมุมมน 12"/>
          <p:cNvSpPr/>
          <p:nvPr/>
        </p:nvSpPr>
        <p:spPr>
          <a:xfrm>
            <a:off x="4500562" y="2500306"/>
            <a:ext cx="4429156" cy="1214446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600" b="1" dirty="0" smtClean="0">
                <a:cs typeface="+mj-cs"/>
              </a:rPr>
              <a:t>สอบเนื้อหาตามตัวชี้วัด</a:t>
            </a:r>
          </a:p>
          <a:p>
            <a:pPr algn="ctr"/>
            <a:r>
              <a:rPr lang="th-TH" sz="3600" b="1" dirty="0" smtClean="0">
                <a:cs typeface="+mj-cs"/>
              </a:rPr>
              <a:t>ให้จบภายในเดือนธันวาคม</a:t>
            </a:r>
            <a:endParaRPr lang="th-TH" sz="3600" b="1" dirty="0">
              <a:cs typeface="+mj-cs"/>
            </a:endParaRPr>
          </a:p>
        </p:txBody>
      </p:sp>
      <p:pic>
        <p:nvPicPr>
          <p:cNvPr id="15" name="Picture 7" descr="รูปภาพที่เกี่ยวข้อ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143380"/>
            <a:ext cx="3738558" cy="210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สี่เหลี่ยมมุมมน 9"/>
          <p:cNvSpPr/>
          <p:nvPr/>
        </p:nvSpPr>
        <p:spPr>
          <a:xfrm>
            <a:off x="2143108" y="785794"/>
            <a:ext cx="6572296" cy="1214446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200" b="1" dirty="0" smtClean="0">
                <a:cs typeface="+mj-cs"/>
              </a:rPr>
              <a:t>เดือนมกราคม กุมภาพันธ์ สอบทบทวน </a:t>
            </a:r>
          </a:p>
          <a:p>
            <a:pPr algn="ctr"/>
            <a:r>
              <a:rPr lang="th-TH" sz="3200" b="1" dirty="0" smtClean="0">
                <a:cs typeface="+mj-cs"/>
              </a:rPr>
              <a:t>และ</a:t>
            </a:r>
            <a:r>
              <a:rPr lang="th-TH" sz="3200" b="1" dirty="0" err="1" smtClean="0">
                <a:cs typeface="+mj-cs"/>
              </a:rPr>
              <a:t>ติว</a:t>
            </a:r>
            <a:r>
              <a:rPr lang="th-TH" sz="3200" b="1" dirty="0" smtClean="0">
                <a:cs typeface="+mj-cs"/>
              </a:rPr>
              <a:t>โดยใช้ข้อสอบที่หลากหลาย (แบ่งกลุ่มนักเรียน)</a:t>
            </a:r>
            <a:endParaRPr lang="th-TH" sz="3200" b="1" dirty="0">
              <a:cs typeface="+mj-cs"/>
            </a:endParaRPr>
          </a:p>
        </p:txBody>
      </p:sp>
      <p:sp>
        <p:nvSpPr>
          <p:cNvPr id="16" name="ดาว 6 แฉก 15"/>
          <p:cNvSpPr/>
          <p:nvPr/>
        </p:nvSpPr>
        <p:spPr>
          <a:xfrm>
            <a:off x="3357554" y="2143116"/>
            <a:ext cx="1928826" cy="1428760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กลุ่ม</a:t>
            </a:r>
          </a:p>
          <a:p>
            <a:pPr algn="ctr"/>
            <a:r>
              <a:rPr lang="th-TH" b="1" dirty="0" smtClean="0">
                <a:cs typeface="+mj-cs"/>
              </a:rPr>
              <a:t>ปานกลาง</a:t>
            </a:r>
            <a:endParaRPr lang="th-TH" b="1" dirty="0">
              <a:cs typeface="+mj-cs"/>
            </a:endParaRPr>
          </a:p>
        </p:txBody>
      </p:sp>
      <p:sp>
        <p:nvSpPr>
          <p:cNvPr id="17" name="ดาว 6 แฉก 16"/>
          <p:cNvSpPr/>
          <p:nvPr/>
        </p:nvSpPr>
        <p:spPr>
          <a:xfrm>
            <a:off x="571472" y="1857364"/>
            <a:ext cx="1571636" cy="1571636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cs typeface="+mj-cs"/>
              </a:rPr>
              <a:t>กลุ่มเก่ง</a:t>
            </a:r>
            <a:endParaRPr lang="th-TH" sz="3200" b="1" dirty="0">
              <a:cs typeface="+mj-cs"/>
            </a:endParaRPr>
          </a:p>
        </p:txBody>
      </p:sp>
      <p:sp>
        <p:nvSpPr>
          <p:cNvPr id="18" name="ดาว 6 แฉก 17"/>
          <p:cNvSpPr/>
          <p:nvPr/>
        </p:nvSpPr>
        <p:spPr>
          <a:xfrm>
            <a:off x="1857356" y="3143248"/>
            <a:ext cx="1571636" cy="1500198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cs typeface="+mj-cs"/>
              </a:rPr>
              <a:t>กลุ่ม</a:t>
            </a:r>
          </a:p>
          <a:p>
            <a:pPr algn="ctr"/>
            <a:r>
              <a:rPr lang="th-TH" b="1" dirty="0" smtClean="0">
                <a:cs typeface="+mj-cs"/>
              </a:rPr>
              <a:t>อ่อน</a:t>
            </a:r>
            <a:endParaRPr lang="th-TH" b="1" dirty="0">
              <a:cs typeface="+mj-cs"/>
            </a:endParaRPr>
          </a:p>
        </p:txBody>
      </p:sp>
      <p:pic>
        <p:nvPicPr>
          <p:cNvPr id="5122" name="Picture 2" descr="ผลการค้นหารูปภาพสำหรับ นักเรียนป.3 สอบ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43182"/>
            <a:ext cx="299805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สี่เหลี่ยมมุมมน 10"/>
          <p:cNvSpPr/>
          <p:nvPr/>
        </p:nvSpPr>
        <p:spPr>
          <a:xfrm>
            <a:off x="500034" y="4786322"/>
            <a:ext cx="4429156" cy="1071570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200" b="1" dirty="0" smtClean="0">
                <a:cs typeface="+mj-cs"/>
              </a:rPr>
              <a:t>เฉลยข้อสอบทุกข้ออย่างละเอียด </a:t>
            </a:r>
          </a:p>
          <a:p>
            <a:pPr algn="ctr"/>
            <a:r>
              <a:rPr lang="th-TH" sz="3200" b="1" dirty="0" smtClean="0">
                <a:cs typeface="+mj-cs"/>
              </a:rPr>
              <a:t>ทั้งข้อถูกและข้อผิด</a:t>
            </a:r>
            <a:endParaRPr lang="th-TH" sz="3200" b="1" dirty="0">
              <a:cs typeface="+mj-cs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5286380" y="5357826"/>
            <a:ext cx="3500462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200" b="1" dirty="0" smtClean="0">
                <a:cs typeface="+mj-cs"/>
              </a:rPr>
              <a:t>ให้รางวัล เสริมแรงจูงใจ</a:t>
            </a:r>
            <a:endParaRPr lang="th-TH" sz="3200" b="1" dirty="0">
              <a:cs typeface="+mj-cs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สี่เหลี่ยมมุมมน 9"/>
          <p:cNvSpPr/>
          <p:nvPr/>
        </p:nvSpPr>
        <p:spPr>
          <a:xfrm>
            <a:off x="1714480" y="1571612"/>
            <a:ext cx="3714776" cy="1643074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400" b="1" dirty="0" smtClean="0">
                <a:cs typeface="+mj-cs"/>
              </a:rPr>
              <a:t>ศึกษาหลักสูตร และตัวชี้วัดคณิตศาสตร์</a:t>
            </a:r>
            <a:endParaRPr lang="en-US" sz="3400" b="1" dirty="0" smtClean="0">
              <a:cs typeface="+mj-cs"/>
            </a:endParaRPr>
          </a:p>
          <a:p>
            <a:pPr algn="ctr"/>
            <a:r>
              <a:rPr lang="th-TH" sz="3400" b="1" dirty="0" smtClean="0">
                <a:cs typeface="+mj-cs"/>
              </a:rPr>
              <a:t>เพื่อเตรียมวางแผนการสอน</a:t>
            </a:r>
            <a:endParaRPr lang="th-TH" sz="3400" b="1" dirty="0">
              <a:cs typeface="+mj-cs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1285852" y="3571876"/>
            <a:ext cx="3786214" cy="1000132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400" b="1" dirty="0" smtClean="0">
                <a:cs typeface="+mj-cs"/>
              </a:rPr>
              <a:t>จัดทำแผนการสอน/ใบงาน/</a:t>
            </a:r>
          </a:p>
          <a:p>
            <a:pPr algn="ctr"/>
            <a:r>
              <a:rPr lang="th-TH" sz="3400" b="1" dirty="0" smtClean="0">
                <a:cs typeface="+mj-cs"/>
              </a:rPr>
              <a:t>สื่อการสอน และแบบทดสอบ</a:t>
            </a:r>
            <a:endParaRPr lang="th-TH" sz="3400" b="1" dirty="0">
              <a:cs typeface="+mj-cs"/>
            </a:endParaRPr>
          </a:p>
        </p:txBody>
      </p:sp>
      <p:sp>
        <p:nvSpPr>
          <p:cNvPr id="7" name="Ribbon ขึ้น 6"/>
          <p:cNvSpPr/>
          <p:nvPr/>
        </p:nvSpPr>
        <p:spPr>
          <a:xfrm>
            <a:off x="2357422" y="285728"/>
            <a:ext cx="5857916" cy="928694"/>
          </a:xfrm>
          <a:prstGeom prst="ribbon2">
            <a:avLst>
              <a:gd name="adj1" fmla="val 16667"/>
              <a:gd name="adj2" fmla="val 70259"/>
            </a:avLst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200" b="1" dirty="0" smtClean="0">
                <a:cs typeface="+mj-cs"/>
              </a:rPr>
              <a:t>ความสามารถด้านคำนวณ</a:t>
            </a:r>
            <a:endParaRPr lang="th-TH" sz="4200" b="1" dirty="0">
              <a:cs typeface="+mj-cs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/>
          <a:srcRect l="18819" t="22680" r="50713" b="14433"/>
          <a:stretch>
            <a:fillRect/>
          </a:stretch>
        </p:blipFill>
        <p:spPr bwMode="auto">
          <a:xfrm>
            <a:off x="5715008" y="1428736"/>
            <a:ext cx="178595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รูปภาพ 8" descr="https://scontent-hkg3-1.xx.fbcdn.net/v/l/t1.0-0/p261x260/13619912_1049736245109756_873005296712659560_n.jpg?oh=f52d43086501644f4900dd7be7f1854a&amp;oe=57FA610F"/>
          <p:cNvPicPr/>
          <p:nvPr/>
        </p:nvPicPr>
        <p:blipFill>
          <a:blip r:embed="rId4"/>
          <a:srcRect t="20977" b="22989"/>
          <a:stretch>
            <a:fillRect/>
          </a:stretch>
        </p:blipFill>
        <p:spPr bwMode="auto">
          <a:xfrm rot="16200000">
            <a:off x="6322231" y="4250537"/>
            <a:ext cx="1643074" cy="1143008"/>
          </a:xfrm>
          <a:prstGeom prst="rect">
            <a:avLst/>
          </a:prstGeom>
          <a:noFill/>
          <a:ln w="50800" cmpd="thickThin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" name="รูปภาพ 11" descr="13590516_1046704718746242_985936219059415854_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4214818"/>
            <a:ext cx="1143008" cy="1714512"/>
          </a:xfrm>
          <a:prstGeom prst="rect">
            <a:avLst/>
          </a:prstGeom>
          <a:noFill/>
          <a:ln w="57150" cmpd="thickThin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3" name="รูปภาพ 12" descr="C:\Users\ASUS33444\Pictures\รูปครูแป้ง\13615222_1049652551784792_46989928146042294_n.jpg"/>
          <p:cNvPicPr/>
          <p:nvPr/>
        </p:nvPicPr>
        <p:blipFill>
          <a:blip r:embed="rId6" cstate="print"/>
          <a:srcRect r="7149"/>
          <a:stretch>
            <a:fillRect/>
          </a:stretch>
        </p:blipFill>
        <p:spPr bwMode="auto">
          <a:xfrm rot="16200000">
            <a:off x="4964909" y="4536289"/>
            <a:ext cx="1714512" cy="1214446"/>
          </a:xfrm>
          <a:prstGeom prst="rect">
            <a:avLst/>
          </a:prstGeom>
          <a:noFill/>
          <a:ln w="38100" cmpd="thickThin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4" name="สี่เหลี่ยมมุมมน 13"/>
          <p:cNvSpPr/>
          <p:nvPr/>
        </p:nvSpPr>
        <p:spPr>
          <a:xfrm>
            <a:off x="428596" y="5000636"/>
            <a:ext cx="4500594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200" b="1" dirty="0" smtClean="0">
                <a:cs typeface="+mj-cs"/>
              </a:rPr>
              <a:t>ครูเตรียมการสอนล่วงหน้าให้พร้อม</a:t>
            </a:r>
            <a:endParaRPr lang="th-TH" sz="3200" b="1" dirty="0">
              <a:cs typeface="+mj-cs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สี่เหลี่ยมมุมมน 10"/>
          <p:cNvSpPr/>
          <p:nvPr/>
        </p:nvSpPr>
        <p:spPr>
          <a:xfrm>
            <a:off x="2786050" y="357166"/>
            <a:ext cx="3929090" cy="114300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600" b="1" dirty="0" smtClean="0">
                <a:cs typeface="+mj-cs"/>
              </a:rPr>
              <a:t>จัดกิจกรรมการเรียนการสอนคณิตศาสตร์โดยเน้น</a:t>
            </a:r>
            <a:endParaRPr lang="th-TH" sz="3600" b="1" dirty="0">
              <a:cs typeface="+mj-cs"/>
            </a:endParaRPr>
          </a:p>
        </p:txBody>
      </p:sp>
      <p:pic>
        <p:nvPicPr>
          <p:cNvPr id="7" name="รูปภาพ 6" descr="20150619_11383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786322"/>
            <a:ext cx="228601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รูปห้าเหลี่ยม 7"/>
          <p:cNvSpPr/>
          <p:nvPr/>
        </p:nvSpPr>
        <p:spPr>
          <a:xfrm>
            <a:off x="928662" y="3714752"/>
            <a:ext cx="2786082" cy="78581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ครูใช้คำถามกระตุ้นนักเรียน</a:t>
            </a:r>
          </a:p>
          <a:p>
            <a:pPr algn="ctr"/>
            <a:r>
              <a:rPr lang="th-TH" sz="2400" dirty="0" smtClean="0">
                <a:cs typeface="+mj-cs"/>
              </a:rPr>
              <a:t>ให้ฝึกคิดมากๆ</a:t>
            </a:r>
            <a:endParaRPr lang="th-TH" sz="2400" dirty="0">
              <a:cs typeface="+mj-cs"/>
            </a:endParaRPr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3428992" y="1714488"/>
            <a:ext cx="2857520" cy="78581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ให้นักเรียนได้เรียนรู้จากสื่อ</a:t>
            </a:r>
          </a:p>
          <a:p>
            <a:pPr algn="ctr"/>
            <a:r>
              <a:rPr lang="th-TH" sz="2400" dirty="0" smtClean="0">
                <a:cs typeface="+mj-cs"/>
              </a:rPr>
              <a:t>ที่หลากหลาย</a:t>
            </a:r>
            <a:endParaRPr lang="th-TH" sz="2400" dirty="0">
              <a:cs typeface="+mj-cs"/>
            </a:endParaRPr>
          </a:p>
        </p:txBody>
      </p:sp>
      <p:pic>
        <p:nvPicPr>
          <p:cNvPr id="12" name="รูปภาพ 11" descr="20150619_1121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"/>
          <a:stretch>
            <a:fillRect/>
          </a:stretch>
        </p:blipFill>
        <p:spPr bwMode="auto">
          <a:xfrm>
            <a:off x="6143636" y="4786322"/>
            <a:ext cx="2286016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รูปห้าเหลี่ยม 12"/>
          <p:cNvSpPr/>
          <p:nvPr/>
        </p:nvSpPr>
        <p:spPr>
          <a:xfrm>
            <a:off x="6072198" y="3786190"/>
            <a:ext cx="2643174" cy="78581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จัดกิจกรรมโดยใช้เกม /เพลง สอดแทรกในบทเรียน</a:t>
            </a:r>
            <a:endParaRPr lang="th-TH" sz="2400" dirty="0">
              <a:cs typeface="+mj-cs"/>
            </a:endParaRPr>
          </a:p>
        </p:txBody>
      </p:sp>
      <p:pic>
        <p:nvPicPr>
          <p:cNvPr id="3074" name="Picture 2" descr="ในภาพอาจจะมี หนึ่งคนขึ้นไป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000240"/>
            <a:ext cx="1928762" cy="1446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รูปภาพ 16" descr="20150630_080012"/>
          <p:cNvPicPr/>
          <p:nvPr/>
        </p:nvPicPr>
        <p:blipFill>
          <a:blip r:embed="rId6" cstate="print"/>
          <a:srcRect l="9778" r="13689"/>
          <a:stretch>
            <a:fillRect/>
          </a:stretch>
        </p:blipFill>
        <p:spPr bwMode="auto">
          <a:xfrm>
            <a:off x="6357950" y="1928802"/>
            <a:ext cx="1779116" cy="1360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ในภาพอาจจะมี สถานที่ในร่ม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286256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รูปภาพ 19" descr="D:\รูปในโทรศัพท์\กิจกรรมการสอนคณิต\20151218_11064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2714620"/>
            <a:ext cx="2184520" cy="1479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รูปห้าเหลี่ยม 7"/>
          <p:cNvSpPr/>
          <p:nvPr/>
        </p:nvSpPr>
        <p:spPr>
          <a:xfrm>
            <a:off x="2428860" y="2357430"/>
            <a:ext cx="2786082" cy="78581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เน้นการฝึกวิเคราะห์โจทย์ปัญหาให้ได้ตามขั้นตอน</a:t>
            </a:r>
            <a:endParaRPr lang="th-TH" sz="2400" dirty="0">
              <a:cs typeface="+mj-cs"/>
            </a:endParaRPr>
          </a:p>
        </p:txBody>
      </p:sp>
      <p:sp>
        <p:nvSpPr>
          <p:cNvPr id="9" name="รูปห้าเหลี่ยม 8"/>
          <p:cNvSpPr/>
          <p:nvPr/>
        </p:nvSpPr>
        <p:spPr>
          <a:xfrm>
            <a:off x="2285984" y="5786454"/>
            <a:ext cx="5572164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มีการทดสอบหลังเรียนด้วยแบบทดสอบที่หลากหลาย</a:t>
            </a:r>
          </a:p>
        </p:txBody>
      </p:sp>
      <p:pic>
        <p:nvPicPr>
          <p:cNvPr id="22530" name="Picture 2" descr="C:\Users\ASUS33444\Desktop\maxresdefaul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00240"/>
            <a:ext cx="2669965" cy="160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รูปภาพ 19" descr="D:\รูปในโทรศัพท์\กิจกรรมการสอนคณิต\การวัดความยาว\20151216_104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42852"/>
            <a:ext cx="2508164" cy="1877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รูปห้าเหลี่ยม 20"/>
          <p:cNvSpPr/>
          <p:nvPr/>
        </p:nvSpPr>
        <p:spPr>
          <a:xfrm>
            <a:off x="1500166" y="714356"/>
            <a:ext cx="2786082" cy="78581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เน้นให้นักเรียนฝึกคิดและ</a:t>
            </a:r>
          </a:p>
          <a:p>
            <a:pPr algn="ctr"/>
            <a:r>
              <a:rPr lang="th-TH" sz="2400" dirty="0" smtClean="0">
                <a:cs typeface="+mj-cs"/>
              </a:rPr>
              <a:t>ลงมือปฏิบัติด้วยตนเอง</a:t>
            </a:r>
            <a:endParaRPr lang="th-TH" sz="2400" dirty="0">
              <a:cs typeface="+mj-cs"/>
            </a:endParaRPr>
          </a:p>
        </p:txBody>
      </p:sp>
      <p:sp>
        <p:nvSpPr>
          <p:cNvPr id="22" name="รูปห้าเหลี่ยม 21"/>
          <p:cNvSpPr/>
          <p:nvPr/>
        </p:nvSpPr>
        <p:spPr>
          <a:xfrm>
            <a:off x="1643042" y="3786190"/>
            <a:ext cx="2571800" cy="78581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ท้ายชั่วโมง ครูและนักเรียนร่วมกันสรุปบทเรียน</a:t>
            </a:r>
            <a:endParaRPr lang="th-TH" sz="2400" dirty="0">
              <a:cs typeface="+mj-cs"/>
            </a:endParaRPr>
          </a:p>
        </p:txBody>
      </p:sp>
      <p:pic>
        <p:nvPicPr>
          <p:cNvPr id="23" name="Picture 178" descr="11401133_746901752085984_340257813710199504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90"/>
            <a:ext cx="2424308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กระจาย 1 7"/>
          <p:cNvSpPr/>
          <p:nvPr/>
        </p:nvSpPr>
        <p:spPr>
          <a:xfrm>
            <a:off x="3428992" y="1928802"/>
            <a:ext cx="2786082" cy="928694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ฝึกท่องสูตรคูณ</a:t>
            </a:r>
            <a:endParaRPr lang="th-TH" sz="2400" dirty="0">
              <a:cs typeface="+mj-cs"/>
            </a:endParaRPr>
          </a:p>
        </p:txBody>
      </p:sp>
      <p:sp>
        <p:nvSpPr>
          <p:cNvPr id="21" name="กระจาย 1 20"/>
          <p:cNvSpPr/>
          <p:nvPr/>
        </p:nvSpPr>
        <p:spPr>
          <a:xfrm>
            <a:off x="571472" y="1357298"/>
            <a:ext cx="2786082" cy="1000132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ฝึกคิดเลขเร็ว</a:t>
            </a:r>
            <a:endParaRPr lang="th-TH" sz="2400" dirty="0">
              <a:cs typeface="+mj-cs"/>
            </a:endParaRPr>
          </a:p>
        </p:txBody>
      </p:sp>
      <p:sp>
        <p:nvSpPr>
          <p:cNvPr id="22" name="กระจาย 1 21"/>
          <p:cNvSpPr/>
          <p:nvPr/>
        </p:nvSpPr>
        <p:spPr>
          <a:xfrm>
            <a:off x="6286512" y="1357298"/>
            <a:ext cx="2571800" cy="1214446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ฝึกท่อง</a:t>
            </a:r>
            <a:r>
              <a:rPr lang="th-TH" sz="2400" dirty="0" err="1" smtClean="0">
                <a:cs typeface="+mj-cs"/>
              </a:rPr>
              <a:t>มาตราการ</a:t>
            </a:r>
            <a:r>
              <a:rPr lang="th-TH" sz="2400" dirty="0" smtClean="0">
                <a:cs typeface="+mj-cs"/>
              </a:rPr>
              <a:t>วัด</a:t>
            </a:r>
            <a:endParaRPr lang="th-TH" sz="2400" dirty="0">
              <a:cs typeface="+mj-cs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2786050" y="214290"/>
            <a:ext cx="3929090" cy="114300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600" b="1" dirty="0" smtClean="0">
                <a:cs typeface="+mj-cs"/>
              </a:rPr>
              <a:t>จัดกิจกรรมการเสริมทักษะการคิดคำนวณ</a:t>
            </a:r>
            <a:endParaRPr lang="th-TH" sz="3600" b="1" dirty="0">
              <a:cs typeface="+mj-cs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2928926" y="3286124"/>
            <a:ext cx="3929090" cy="571504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600" b="1" dirty="0" smtClean="0">
                <a:cs typeface="+mj-cs"/>
              </a:rPr>
              <a:t>จัดกิจกรรม</a:t>
            </a:r>
            <a:r>
              <a:rPr lang="th-TH" sz="3600" b="1" dirty="0" err="1" smtClean="0">
                <a:cs typeface="+mj-cs"/>
              </a:rPr>
              <a:t>ติว</a:t>
            </a:r>
            <a:r>
              <a:rPr lang="th-TH" sz="3600" b="1" dirty="0" smtClean="0">
                <a:cs typeface="+mj-cs"/>
              </a:rPr>
              <a:t> </a:t>
            </a:r>
            <a:r>
              <a:rPr lang="en-US" sz="3600" b="1" dirty="0" smtClean="0">
                <a:cs typeface="+mj-cs"/>
              </a:rPr>
              <a:t>NT</a:t>
            </a:r>
            <a:endParaRPr lang="th-TH" sz="3600" b="1" dirty="0">
              <a:cs typeface="+mj-cs"/>
            </a:endParaRPr>
          </a:p>
        </p:txBody>
      </p:sp>
      <p:sp>
        <p:nvSpPr>
          <p:cNvPr id="16" name="รูปห้าเหลี่ยม 15"/>
          <p:cNvSpPr/>
          <p:nvPr/>
        </p:nvSpPr>
        <p:spPr>
          <a:xfrm>
            <a:off x="714348" y="4143380"/>
            <a:ext cx="4000528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แบ่งนักเรียนออกเป็น เก่ง ปานกลาง อ่อน</a:t>
            </a:r>
          </a:p>
        </p:txBody>
      </p:sp>
      <p:sp>
        <p:nvSpPr>
          <p:cNvPr id="17" name="รูปห้าเหลี่ยม 16"/>
          <p:cNvSpPr/>
          <p:nvPr/>
        </p:nvSpPr>
        <p:spPr>
          <a:xfrm>
            <a:off x="5000628" y="4143380"/>
            <a:ext cx="3571900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จัดทำแบบทดสอบโดยศึกษาจากปีที่ผ่านมาจัดทำแยกเป็นสาระ</a:t>
            </a:r>
          </a:p>
        </p:txBody>
      </p:sp>
      <p:sp>
        <p:nvSpPr>
          <p:cNvPr id="18" name="รูปห้าเหลี่ยม 17"/>
          <p:cNvSpPr/>
          <p:nvPr/>
        </p:nvSpPr>
        <p:spPr>
          <a:xfrm>
            <a:off x="714348" y="5000636"/>
            <a:ext cx="4000528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ทำแบบทดสอบคู่ขนาน </a:t>
            </a:r>
            <a:r>
              <a:rPr lang="en-US" sz="2400" dirty="0" smtClean="0">
                <a:cs typeface="+mj-cs"/>
              </a:rPr>
              <a:t>Pre NT </a:t>
            </a:r>
            <a:r>
              <a:rPr lang="th-TH" sz="2400" dirty="0" smtClean="0">
                <a:cs typeface="+mj-cs"/>
              </a:rPr>
              <a:t>เพื่อใช้วัดผลนักเรียนก่อนสอบจริง</a:t>
            </a:r>
          </a:p>
        </p:txBody>
      </p:sp>
      <p:sp>
        <p:nvSpPr>
          <p:cNvPr id="19" name="รูปห้าเหลี่ยม 18"/>
          <p:cNvSpPr/>
          <p:nvPr/>
        </p:nvSpPr>
        <p:spPr>
          <a:xfrm>
            <a:off x="5000628" y="5000636"/>
            <a:ext cx="3571900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ทำการ</a:t>
            </a:r>
            <a:r>
              <a:rPr lang="th-TH" sz="2400" dirty="0" err="1" smtClean="0">
                <a:cs typeface="+mj-cs"/>
              </a:rPr>
              <a:t>ติว</a:t>
            </a:r>
            <a:r>
              <a:rPr lang="th-TH" sz="2400" dirty="0" smtClean="0">
                <a:cs typeface="+mj-cs"/>
              </a:rPr>
              <a:t>ตามตารางที่กำหนดไว้</a:t>
            </a:r>
          </a:p>
        </p:txBody>
      </p:sp>
      <p:sp>
        <p:nvSpPr>
          <p:cNvPr id="24" name="รูปห้าเหลี่ยม 23"/>
          <p:cNvSpPr/>
          <p:nvPr/>
        </p:nvSpPr>
        <p:spPr>
          <a:xfrm>
            <a:off x="2643174" y="5857892"/>
            <a:ext cx="3571900" cy="71438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เฉลยข้อสอบทุกข้อย่างละเอียด </a:t>
            </a:r>
          </a:p>
          <a:p>
            <a:pPr algn="ctr"/>
            <a:r>
              <a:rPr lang="th-TH" sz="2400" dirty="0" smtClean="0">
                <a:cs typeface="+mj-cs"/>
              </a:rPr>
              <a:t>และให้รางวัลเสริมแรงจูงใจ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D:\ปกรายงาน\12313999_10207257537611841_87382035474157824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สี่เหลี่ยมมุมมน 9"/>
          <p:cNvSpPr/>
          <p:nvPr/>
        </p:nvSpPr>
        <p:spPr>
          <a:xfrm>
            <a:off x="1571604" y="3786190"/>
            <a:ext cx="6858048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400" b="1" dirty="0" smtClean="0">
                <a:cs typeface="+mj-cs"/>
              </a:rPr>
              <a:t>ให้นักเรียนลงมือปฏิบัติการทดลองจริงด้วยตนเอง</a:t>
            </a:r>
            <a:endParaRPr lang="th-TH" sz="3400" b="1" dirty="0">
              <a:cs typeface="+mj-cs"/>
            </a:endParaRPr>
          </a:p>
        </p:txBody>
      </p:sp>
      <p:sp>
        <p:nvSpPr>
          <p:cNvPr id="7" name="Ribbon ขึ้น 6"/>
          <p:cNvSpPr/>
          <p:nvPr/>
        </p:nvSpPr>
        <p:spPr>
          <a:xfrm>
            <a:off x="2357422" y="285728"/>
            <a:ext cx="5857916" cy="928694"/>
          </a:xfrm>
          <a:prstGeom prst="ribbon2">
            <a:avLst>
              <a:gd name="adj1" fmla="val 16667"/>
              <a:gd name="adj2" fmla="val 70259"/>
            </a:avLst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200" b="1" dirty="0" smtClean="0">
                <a:cs typeface="+mj-cs"/>
              </a:rPr>
              <a:t>ความสามารถด้านเหตุผล</a:t>
            </a:r>
            <a:endParaRPr lang="th-TH" sz="4200" b="1" dirty="0">
              <a:cs typeface="+mj-cs"/>
            </a:endParaRPr>
          </a:p>
        </p:txBody>
      </p:sp>
      <p:sp>
        <p:nvSpPr>
          <p:cNvPr id="14" name="สี่เหลี่ยมมุมมน 13"/>
          <p:cNvSpPr/>
          <p:nvPr/>
        </p:nvSpPr>
        <p:spPr>
          <a:xfrm>
            <a:off x="1357290" y="2571744"/>
            <a:ext cx="5929354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200" b="1" dirty="0" smtClean="0">
                <a:cs typeface="+mj-cs"/>
              </a:rPr>
              <a:t>เน้นการใช้คำถามกระตุ้นให้นักเรียนตอบให้มากๆ</a:t>
            </a:r>
            <a:endParaRPr lang="th-TH" sz="3200" b="1" dirty="0">
              <a:cs typeface="+mj-cs"/>
            </a:endParaRPr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2285984" y="5000636"/>
            <a:ext cx="6143668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400" b="1" dirty="0" smtClean="0">
                <a:cs typeface="+mj-cs"/>
              </a:rPr>
              <a:t>ให้นักเรียนได้เรียนรู้จากสื่อการสอนที่หลากหลาย</a:t>
            </a:r>
            <a:endParaRPr lang="th-TH" sz="3400" b="1" dirty="0">
              <a:cs typeface="+mj-cs"/>
            </a:endParaRP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1000100" y="1500174"/>
            <a:ext cx="5357850" cy="785818"/>
          </a:xfrm>
          <a:prstGeom prst="roundRect">
            <a:avLst/>
          </a:prstGeom>
          <a:ln w="57150" cmpd="thickThin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 2"/>
              <a:buChar char="®"/>
            </a:pPr>
            <a:r>
              <a:rPr lang="th-TH" sz="3200" b="1" dirty="0" smtClean="0">
                <a:cs typeface="+mj-cs"/>
              </a:rPr>
              <a:t>ครูจัดกิจกรรมโดยใช้วิธีการที่หลากหลาย</a:t>
            </a:r>
            <a:endParaRPr lang="th-TH" sz="3200" b="1" dirty="0">
              <a:cs typeface="+mj-cs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334</Words>
  <Application>Microsoft Office PowerPoint</Application>
  <PresentationFormat>นำเสนอทางหน้าจอ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Cordia New</vt:lpstr>
      <vt:lpstr>Wingdings 2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ASUS33444</dc:creator>
  <cp:lastModifiedBy>Mr.KKD</cp:lastModifiedBy>
  <cp:revision>21</cp:revision>
  <dcterms:created xsi:type="dcterms:W3CDTF">2017-06-02T23:19:53Z</dcterms:created>
  <dcterms:modified xsi:type="dcterms:W3CDTF">2017-06-03T11:28:04Z</dcterms:modified>
</cp:coreProperties>
</file>